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ed4fb3f63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ed4fb3f63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ed4fb3f63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ed4fb3f63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ed4fb3f63b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ed4fb3f63b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ed4fb3f63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ed4fb3f63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ed4fb3f63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ed4fb3f63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ed4fb3f6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ed4fb3f6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ed4fb3f63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ed4fb3f63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ed4fb3f63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ed4fb3f63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ed4fb3f63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ed4fb3f63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ed4fb3f63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ed4fb3f63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ed4fb3f63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ed4fb3f63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ed4fb3f63b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ed4fb3f63b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jp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jpg"/><Relationship Id="rId4" Type="http://schemas.openxmlformats.org/officeDocument/2006/relationships/image" Target="../media/image23.png"/><Relationship Id="rId5"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6539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How to Build  a Gaming PC</a:t>
            </a:r>
            <a:endParaRPr/>
          </a:p>
        </p:txBody>
      </p:sp>
      <p:sp>
        <p:nvSpPr>
          <p:cNvPr id="55" name="Google Shape;55;p13"/>
          <p:cNvSpPr txBox="1"/>
          <p:nvPr>
            <p:ph idx="1" type="subTitle"/>
          </p:nvPr>
        </p:nvSpPr>
        <p:spPr>
          <a:xfrm>
            <a:off x="311700" y="42093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2"/>
                </a:solidFill>
              </a:rPr>
              <a:t>Jan Carriere</a:t>
            </a:r>
            <a:endParaRPr>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Selecting Ram	</a:t>
            </a:r>
            <a:endParaRPr/>
          </a:p>
        </p:txBody>
      </p:sp>
      <p:sp>
        <p:nvSpPr>
          <p:cNvPr id="132" name="Google Shape;13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Ram is the easiest part of building a pc. All modern PCs run DDR4 ram with the occasional DDR5 With newer systems however the price for DDR5 is significantly more for the slight performance increase. Any DDR4 Ram with a 3000mhz clock speed should be perfect for </a:t>
            </a:r>
            <a:r>
              <a:rPr lang="en"/>
              <a:t>everyday</a:t>
            </a:r>
            <a:r>
              <a:rPr lang="en"/>
              <a:t> activities and gaming.</a:t>
            </a:r>
            <a:endParaRPr/>
          </a:p>
        </p:txBody>
      </p:sp>
      <p:pic>
        <p:nvPicPr>
          <p:cNvPr id="133" name="Google Shape;133;p22"/>
          <p:cNvPicPr preferRelativeResize="0"/>
          <p:nvPr/>
        </p:nvPicPr>
        <p:blipFill>
          <a:blip r:embed="rId3">
            <a:alphaModFix/>
          </a:blip>
          <a:stretch>
            <a:fillRect/>
          </a:stretch>
        </p:blipFill>
        <p:spPr>
          <a:xfrm>
            <a:off x="311703" y="2952126"/>
            <a:ext cx="3242726" cy="2191374"/>
          </a:xfrm>
          <a:prstGeom prst="rect">
            <a:avLst/>
          </a:prstGeom>
          <a:noFill/>
          <a:ln>
            <a:noFill/>
          </a:ln>
        </p:spPr>
      </p:pic>
      <p:sp>
        <p:nvSpPr>
          <p:cNvPr id="134" name="Google Shape;134;p22"/>
          <p:cNvSpPr txBox="1"/>
          <p:nvPr/>
        </p:nvSpPr>
        <p:spPr>
          <a:xfrm>
            <a:off x="7994950" y="1227600"/>
            <a:ext cx="116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endParaRPr>
          </a:p>
        </p:txBody>
      </p:sp>
      <p:pic>
        <p:nvPicPr>
          <p:cNvPr id="135" name="Google Shape;135;p22"/>
          <p:cNvPicPr preferRelativeResize="0"/>
          <p:nvPr/>
        </p:nvPicPr>
        <p:blipFill>
          <a:blip r:embed="rId4">
            <a:alphaModFix/>
          </a:blip>
          <a:stretch>
            <a:fillRect/>
          </a:stretch>
        </p:blipFill>
        <p:spPr>
          <a:xfrm>
            <a:off x="5955000" y="3189000"/>
            <a:ext cx="1954499" cy="1954499"/>
          </a:xfrm>
          <a:prstGeom prst="rect">
            <a:avLst/>
          </a:prstGeom>
          <a:noFill/>
          <a:ln>
            <a:noFill/>
          </a:ln>
        </p:spPr>
      </p:pic>
      <p:sp>
        <p:nvSpPr>
          <p:cNvPr id="136" name="Google Shape;136;p22"/>
          <p:cNvSpPr txBox="1"/>
          <p:nvPr/>
        </p:nvSpPr>
        <p:spPr>
          <a:xfrm>
            <a:off x="520575" y="2563975"/>
            <a:ext cx="2882400" cy="3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FF00"/>
                </a:solidFill>
              </a:rPr>
              <a:t>DDR4 Ram</a:t>
            </a:r>
            <a:endParaRPr sz="1800">
              <a:solidFill>
                <a:srgbClr val="00FF00"/>
              </a:solidFill>
            </a:endParaRPr>
          </a:p>
        </p:txBody>
      </p:sp>
      <p:sp>
        <p:nvSpPr>
          <p:cNvPr id="137" name="Google Shape;137;p22"/>
          <p:cNvSpPr txBox="1"/>
          <p:nvPr/>
        </p:nvSpPr>
        <p:spPr>
          <a:xfrm>
            <a:off x="5883300" y="2773750"/>
            <a:ext cx="20979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C4125"/>
                </a:solidFill>
              </a:rPr>
              <a:t>DDR5 Ram</a:t>
            </a:r>
            <a:endParaRPr sz="1800">
              <a:solidFill>
                <a:srgbClr val="CC4125"/>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Graphics Card (GPU)</a:t>
            </a:r>
            <a:endParaRPr/>
          </a:p>
        </p:txBody>
      </p:sp>
      <p:sp>
        <p:nvSpPr>
          <p:cNvPr id="143" name="Google Shape;14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Unlike motherboards and Cpus needing to be compatible, Graphics cards can go on any board this is compatible with it meaning that AMD and Nvidia which are the primary GPUs can be put on any type of motherboard. For a while Nvidia had been controlling the GPU market however with many people from the company </a:t>
            </a:r>
            <a:r>
              <a:rPr lang="en"/>
              <a:t>leaving</a:t>
            </a:r>
            <a:r>
              <a:rPr lang="en"/>
              <a:t> and moving to AMD it could be said that AMD is the better choice for current GPUs.</a:t>
            </a:r>
            <a:endParaRPr/>
          </a:p>
        </p:txBody>
      </p:sp>
      <p:pic>
        <p:nvPicPr>
          <p:cNvPr id="144" name="Google Shape;144;p23"/>
          <p:cNvPicPr preferRelativeResize="0"/>
          <p:nvPr/>
        </p:nvPicPr>
        <p:blipFill>
          <a:blip r:embed="rId3">
            <a:alphaModFix/>
          </a:blip>
          <a:stretch>
            <a:fillRect/>
          </a:stretch>
        </p:blipFill>
        <p:spPr>
          <a:xfrm>
            <a:off x="311700" y="3550725"/>
            <a:ext cx="2923150" cy="1527025"/>
          </a:xfrm>
          <a:prstGeom prst="rect">
            <a:avLst/>
          </a:prstGeom>
          <a:noFill/>
          <a:ln>
            <a:noFill/>
          </a:ln>
        </p:spPr>
      </p:pic>
      <p:pic>
        <p:nvPicPr>
          <p:cNvPr id="145" name="Google Shape;145;p23"/>
          <p:cNvPicPr preferRelativeResize="0"/>
          <p:nvPr/>
        </p:nvPicPr>
        <p:blipFill>
          <a:blip r:embed="rId4">
            <a:alphaModFix/>
          </a:blip>
          <a:stretch>
            <a:fillRect/>
          </a:stretch>
        </p:blipFill>
        <p:spPr>
          <a:xfrm>
            <a:off x="5392575" y="3108300"/>
            <a:ext cx="2035200" cy="2035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Storage</a:t>
            </a:r>
            <a:endParaRPr/>
          </a:p>
        </p:txBody>
      </p:sp>
      <p:sp>
        <p:nvSpPr>
          <p:cNvPr id="151" name="Google Shape;15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Storage is a big part of a computer it not only keeps data stored but the read and write speeds of a hard drive can change the boot times of operating systems and games alike. The popular storage has become SSD providing higher speeds, but M.2 SSDs have been increasing in popularity due to its compact nature and high read and write speeds.</a:t>
            </a:r>
            <a:endParaRPr/>
          </a:p>
        </p:txBody>
      </p:sp>
      <p:pic>
        <p:nvPicPr>
          <p:cNvPr id="152" name="Google Shape;152;p24"/>
          <p:cNvPicPr preferRelativeResize="0"/>
          <p:nvPr/>
        </p:nvPicPr>
        <p:blipFill>
          <a:blip r:embed="rId3">
            <a:alphaModFix/>
          </a:blip>
          <a:stretch>
            <a:fillRect/>
          </a:stretch>
        </p:blipFill>
        <p:spPr>
          <a:xfrm>
            <a:off x="45230" y="3244651"/>
            <a:ext cx="2790676" cy="1860000"/>
          </a:xfrm>
          <a:prstGeom prst="rect">
            <a:avLst/>
          </a:prstGeom>
          <a:noFill/>
          <a:ln>
            <a:noFill/>
          </a:ln>
        </p:spPr>
      </p:pic>
      <p:pic>
        <p:nvPicPr>
          <p:cNvPr id="153" name="Google Shape;153;p24"/>
          <p:cNvPicPr preferRelativeResize="0"/>
          <p:nvPr/>
        </p:nvPicPr>
        <p:blipFill>
          <a:blip r:embed="rId4">
            <a:alphaModFix/>
          </a:blip>
          <a:stretch>
            <a:fillRect/>
          </a:stretch>
        </p:blipFill>
        <p:spPr>
          <a:xfrm>
            <a:off x="5664075" y="3149700"/>
            <a:ext cx="3479926" cy="1954952"/>
          </a:xfrm>
          <a:prstGeom prst="rect">
            <a:avLst/>
          </a:prstGeom>
          <a:noFill/>
          <a:ln>
            <a:noFill/>
          </a:ln>
        </p:spPr>
      </p:pic>
      <p:pic>
        <p:nvPicPr>
          <p:cNvPr id="154" name="Google Shape;154;p24"/>
          <p:cNvPicPr preferRelativeResize="0"/>
          <p:nvPr/>
        </p:nvPicPr>
        <p:blipFill>
          <a:blip r:embed="rId5">
            <a:alphaModFix/>
          </a:blip>
          <a:stretch>
            <a:fillRect/>
          </a:stretch>
        </p:blipFill>
        <p:spPr>
          <a:xfrm>
            <a:off x="2907625" y="3149700"/>
            <a:ext cx="2756451" cy="1993800"/>
          </a:xfrm>
          <a:prstGeom prst="rect">
            <a:avLst/>
          </a:prstGeom>
          <a:noFill/>
          <a:ln>
            <a:noFill/>
          </a:ln>
        </p:spPr>
      </p:pic>
      <p:sp>
        <p:nvSpPr>
          <p:cNvPr id="155" name="Google Shape;155;p24"/>
          <p:cNvSpPr txBox="1"/>
          <p:nvPr/>
        </p:nvSpPr>
        <p:spPr>
          <a:xfrm>
            <a:off x="271950" y="2840550"/>
            <a:ext cx="2229900" cy="4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990000"/>
                </a:solidFill>
              </a:rPr>
              <a:t>M.2 SSD</a:t>
            </a:r>
            <a:endParaRPr sz="1800">
              <a:solidFill>
                <a:srgbClr val="990000"/>
              </a:solidFill>
            </a:endParaRPr>
          </a:p>
        </p:txBody>
      </p:sp>
      <p:sp>
        <p:nvSpPr>
          <p:cNvPr id="156" name="Google Shape;156;p24"/>
          <p:cNvSpPr txBox="1"/>
          <p:nvPr/>
        </p:nvSpPr>
        <p:spPr>
          <a:xfrm>
            <a:off x="2991375" y="2724775"/>
            <a:ext cx="2672700" cy="4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EA9999"/>
                </a:solidFill>
              </a:rPr>
              <a:t>Regular </a:t>
            </a:r>
            <a:r>
              <a:rPr lang="en" sz="1800">
                <a:solidFill>
                  <a:srgbClr val="EA9999"/>
                </a:solidFill>
              </a:rPr>
              <a:t>Hard Drive</a:t>
            </a:r>
            <a:endParaRPr sz="1800">
              <a:solidFill>
                <a:srgbClr val="EA9999"/>
              </a:solidFill>
            </a:endParaRPr>
          </a:p>
        </p:txBody>
      </p:sp>
      <p:sp>
        <p:nvSpPr>
          <p:cNvPr id="157" name="Google Shape;157;p24"/>
          <p:cNvSpPr txBox="1"/>
          <p:nvPr/>
        </p:nvSpPr>
        <p:spPr>
          <a:xfrm>
            <a:off x="5780600" y="2773750"/>
            <a:ext cx="15696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C0000"/>
                </a:solidFill>
              </a:rPr>
              <a:t>SSD</a:t>
            </a:r>
            <a:endParaRPr sz="1800">
              <a:solidFill>
                <a:srgbClr val="CC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Operating System</a:t>
            </a:r>
            <a:endParaRPr/>
          </a:p>
        </p:txBody>
      </p:sp>
      <p:sp>
        <p:nvSpPr>
          <p:cNvPr id="163" name="Google Shape;163;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best recommended Operating System when building your own computer would be windows, </a:t>
            </a:r>
            <a:r>
              <a:rPr lang="en"/>
              <a:t>it's</a:t>
            </a:r>
            <a:r>
              <a:rPr lang="en"/>
              <a:t> easy install and accessibility make it the best OS for productivity and casual usage. Linux Could be another option or the many different variations of it however not all programs support Linux.</a:t>
            </a:r>
            <a:endParaRPr/>
          </a:p>
        </p:txBody>
      </p:sp>
      <p:pic>
        <p:nvPicPr>
          <p:cNvPr id="164" name="Google Shape;164;p25"/>
          <p:cNvPicPr preferRelativeResize="0"/>
          <p:nvPr/>
        </p:nvPicPr>
        <p:blipFill>
          <a:blip r:embed="rId3">
            <a:alphaModFix/>
          </a:blip>
          <a:stretch>
            <a:fillRect/>
          </a:stretch>
        </p:blipFill>
        <p:spPr>
          <a:xfrm>
            <a:off x="170255" y="2997350"/>
            <a:ext cx="3271699" cy="2037375"/>
          </a:xfrm>
          <a:prstGeom prst="rect">
            <a:avLst/>
          </a:prstGeom>
          <a:noFill/>
          <a:ln>
            <a:noFill/>
          </a:ln>
        </p:spPr>
      </p:pic>
      <p:pic>
        <p:nvPicPr>
          <p:cNvPr id="165" name="Google Shape;165;p25"/>
          <p:cNvPicPr preferRelativeResize="0"/>
          <p:nvPr/>
        </p:nvPicPr>
        <p:blipFill>
          <a:blip r:embed="rId4">
            <a:alphaModFix/>
          </a:blip>
          <a:stretch>
            <a:fillRect/>
          </a:stretch>
        </p:blipFill>
        <p:spPr>
          <a:xfrm>
            <a:off x="4571999" y="2795351"/>
            <a:ext cx="4085083" cy="22985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523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Choosing A Case</a:t>
            </a:r>
            <a:endParaRPr/>
          </a:p>
        </p:txBody>
      </p:sp>
      <p:sp>
        <p:nvSpPr>
          <p:cNvPr id="61" name="Google Shape;61;p14"/>
          <p:cNvSpPr txBox="1"/>
          <p:nvPr>
            <p:ph idx="1" type="body"/>
          </p:nvPr>
        </p:nvSpPr>
        <p:spPr>
          <a:xfrm>
            <a:off x="6282125" y="3449725"/>
            <a:ext cx="2550300" cy="111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 name="Google Shape;62;p14"/>
          <p:cNvPicPr preferRelativeResize="0"/>
          <p:nvPr/>
        </p:nvPicPr>
        <p:blipFill>
          <a:blip r:embed="rId3">
            <a:alphaModFix/>
          </a:blip>
          <a:stretch>
            <a:fillRect/>
          </a:stretch>
        </p:blipFill>
        <p:spPr>
          <a:xfrm>
            <a:off x="3534947" y="1152475"/>
            <a:ext cx="2595561" cy="3473024"/>
          </a:xfrm>
          <a:prstGeom prst="rect">
            <a:avLst/>
          </a:prstGeom>
          <a:noFill/>
          <a:ln>
            <a:noFill/>
          </a:ln>
        </p:spPr>
      </p:pic>
      <p:pic>
        <p:nvPicPr>
          <p:cNvPr id="63" name="Google Shape;63;p14"/>
          <p:cNvPicPr preferRelativeResize="0"/>
          <p:nvPr/>
        </p:nvPicPr>
        <p:blipFill>
          <a:blip r:embed="rId4">
            <a:alphaModFix/>
          </a:blip>
          <a:stretch>
            <a:fillRect/>
          </a:stretch>
        </p:blipFill>
        <p:spPr>
          <a:xfrm>
            <a:off x="6130500" y="1163800"/>
            <a:ext cx="2550174" cy="3416399"/>
          </a:xfrm>
          <a:prstGeom prst="rect">
            <a:avLst/>
          </a:prstGeom>
          <a:noFill/>
          <a:ln>
            <a:noFill/>
          </a:ln>
        </p:spPr>
      </p:pic>
      <p:pic>
        <p:nvPicPr>
          <p:cNvPr id="64" name="Google Shape;64;p14"/>
          <p:cNvPicPr preferRelativeResize="0"/>
          <p:nvPr/>
        </p:nvPicPr>
        <p:blipFill>
          <a:blip r:embed="rId5">
            <a:alphaModFix/>
          </a:blip>
          <a:stretch>
            <a:fillRect/>
          </a:stretch>
        </p:blipFill>
        <p:spPr>
          <a:xfrm>
            <a:off x="0" y="1152475"/>
            <a:ext cx="3550726" cy="3550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Case</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Every computer starts with a case. When looking for a Case it is best to take into consideration how many fans the case can hold to help with airflow and temperature management within the case. Most PC Cases now have good airflow however there are still some Companies Build a case solely for aesthetics and looks and not for performance.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Utility over looks</a:t>
            </a:r>
            <a:endParaRPr/>
          </a:p>
        </p:txBody>
      </p:sp>
      <p:sp>
        <p:nvSpPr>
          <p:cNvPr id="76" name="Google Shape;76;p16"/>
          <p:cNvSpPr txBox="1"/>
          <p:nvPr>
            <p:ph idx="1" type="body"/>
          </p:nvPr>
        </p:nvSpPr>
        <p:spPr>
          <a:xfrm>
            <a:off x="311700" y="1152475"/>
            <a:ext cx="8520600" cy="175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While the Case on the left may look unique it does not have proper airflow and could be prone to overheating with extended use while the case on the right has a build that will allow cool air to flow in and the hot air generated to go out</a:t>
            </a:r>
            <a:endParaRPr/>
          </a:p>
        </p:txBody>
      </p:sp>
      <p:pic>
        <p:nvPicPr>
          <p:cNvPr id="77" name="Google Shape;77;p16"/>
          <p:cNvPicPr preferRelativeResize="0"/>
          <p:nvPr/>
        </p:nvPicPr>
        <p:blipFill>
          <a:blip r:embed="rId3">
            <a:alphaModFix/>
          </a:blip>
          <a:stretch>
            <a:fillRect/>
          </a:stretch>
        </p:blipFill>
        <p:spPr>
          <a:xfrm>
            <a:off x="54100" y="2315352"/>
            <a:ext cx="3717600" cy="2788225"/>
          </a:xfrm>
          <a:prstGeom prst="rect">
            <a:avLst/>
          </a:prstGeom>
          <a:noFill/>
          <a:ln>
            <a:noFill/>
          </a:ln>
        </p:spPr>
      </p:pic>
      <p:pic>
        <p:nvPicPr>
          <p:cNvPr id="78" name="Google Shape;78;p16"/>
          <p:cNvPicPr preferRelativeResize="0"/>
          <p:nvPr/>
        </p:nvPicPr>
        <p:blipFill>
          <a:blip r:embed="rId4">
            <a:alphaModFix/>
          </a:blip>
          <a:stretch>
            <a:fillRect/>
          </a:stretch>
        </p:blipFill>
        <p:spPr>
          <a:xfrm>
            <a:off x="6156125" y="2198050"/>
            <a:ext cx="2847450" cy="2847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265075" y="437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Choosing A Power Supply</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 Power supply, as the name implies, powers your computer and is what connects all the components together. Each part will require different amounts of power and usually when buying the part it will tell </a:t>
            </a:r>
            <a:r>
              <a:rPr lang="en"/>
              <a:t>you</a:t>
            </a:r>
            <a:r>
              <a:rPr lang="en"/>
              <a:t> the </a:t>
            </a:r>
            <a:r>
              <a:rPr lang="en"/>
              <a:t>recommended</a:t>
            </a:r>
            <a:r>
              <a:rPr lang="en"/>
              <a:t> wattage for each parts. If not usually in the manuals of the components have a section detailing the power consumptions. Personally i prefer modular power supplies as they allow for less clutter with the chords and make for easier cable management. Most basic gaming computers will usually require a minimum of 600w power supply. However it is never a bad idea to get a supply with more than the required power as it will draw less power if the system is not using all of the wattage.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Popular power supplies</a:t>
            </a:r>
            <a:endParaRPr/>
          </a:p>
        </p:txBody>
      </p:sp>
      <p:sp>
        <p:nvSpPr>
          <p:cNvPr id="90" name="Google Shape;90;p18"/>
          <p:cNvSpPr txBox="1"/>
          <p:nvPr>
            <p:ph idx="1" type="body"/>
          </p:nvPr>
        </p:nvSpPr>
        <p:spPr>
          <a:xfrm>
            <a:off x="341875" y="11602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Personally the </a:t>
            </a:r>
            <a:r>
              <a:rPr lang="en"/>
              <a:t>best</a:t>
            </a:r>
            <a:r>
              <a:rPr lang="en"/>
              <a:t> </a:t>
            </a:r>
            <a:r>
              <a:rPr lang="en"/>
              <a:t>Power Supplies</a:t>
            </a:r>
            <a:r>
              <a:rPr lang="en"/>
              <a:t> are being produced by Corsair, however anything that is Gold rated 80 is a good choice</a:t>
            </a:r>
            <a:endParaRPr/>
          </a:p>
        </p:txBody>
      </p:sp>
      <p:pic>
        <p:nvPicPr>
          <p:cNvPr id="91" name="Google Shape;91;p18"/>
          <p:cNvPicPr preferRelativeResize="0"/>
          <p:nvPr/>
        </p:nvPicPr>
        <p:blipFill>
          <a:blip r:embed="rId3">
            <a:alphaModFix/>
          </a:blip>
          <a:stretch>
            <a:fillRect/>
          </a:stretch>
        </p:blipFill>
        <p:spPr>
          <a:xfrm>
            <a:off x="127750" y="2525125"/>
            <a:ext cx="2816925" cy="2618374"/>
          </a:xfrm>
          <a:prstGeom prst="rect">
            <a:avLst/>
          </a:prstGeom>
          <a:noFill/>
          <a:ln>
            <a:noFill/>
          </a:ln>
        </p:spPr>
      </p:pic>
      <p:pic>
        <p:nvPicPr>
          <p:cNvPr id="92" name="Google Shape;92;p18"/>
          <p:cNvPicPr preferRelativeResize="0"/>
          <p:nvPr/>
        </p:nvPicPr>
        <p:blipFill>
          <a:blip r:embed="rId4">
            <a:alphaModFix/>
          </a:blip>
          <a:stretch>
            <a:fillRect/>
          </a:stretch>
        </p:blipFill>
        <p:spPr>
          <a:xfrm>
            <a:off x="4778800" y="2439775"/>
            <a:ext cx="3643500" cy="2672775"/>
          </a:xfrm>
          <a:prstGeom prst="rect">
            <a:avLst/>
          </a:prstGeom>
          <a:noFill/>
          <a:ln>
            <a:noFill/>
          </a:ln>
        </p:spPr>
      </p:pic>
      <p:sp>
        <p:nvSpPr>
          <p:cNvPr id="93" name="Google Shape;93;p18"/>
          <p:cNvSpPr txBox="1"/>
          <p:nvPr/>
        </p:nvSpPr>
        <p:spPr>
          <a:xfrm>
            <a:off x="341875" y="2105575"/>
            <a:ext cx="26028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1155CC"/>
                </a:solidFill>
              </a:rPr>
              <a:t>Modular Power Supply</a:t>
            </a:r>
            <a:endParaRPr sz="1800">
              <a:solidFill>
                <a:srgbClr val="1155CC"/>
              </a:solidFill>
            </a:endParaRPr>
          </a:p>
        </p:txBody>
      </p:sp>
      <p:sp>
        <p:nvSpPr>
          <p:cNvPr id="94" name="Google Shape;94;p18"/>
          <p:cNvSpPr txBox="1"/>
          <p:nvPr/>
        </p:nvSpPr>
        <p:spPr>
          <a:xfrm>
            <a:off x="4941475" y="2078425"/>
            <a:ext cx="35274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C4125"/>
                </a:solidFill>
              </a:rPr>
              <a:t>Non Modular Power Supply</a:t>
            </a:r>
            <a:endParaRPr sz="1800">
              <a:solidFill>
                <a:srgbClr val="CC4125"/>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280600" y="468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Motherboards and CPU</a:t>
            </a:r>
            <a:endParaRPr/>
          </a:p>
        </p:txBody>
      </p:sp>
      <p:sp>
        <p:nvSpPr>
          <p:cNvPr id="100" name="Google Shape;100;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Motherboards and </a:t>
            </a:r>
            <a:r>
              <a:rPr lang="en"/>
              <a:t>CPUs</a:t>
            </a:r>
            <a:r>
              <a:rPr lang="en"/>
              <a:t> go hand in hand. When picking out either they need to make sure they are compatible with one another. If you buy a intel motherboard and then have a ryzen CPU it will not fit and </a:t>
            </a:r>
            <a:r>
              <a:rPr lang="en"/>
              <a:t>vise</a:t>
            </a:r>
            <a:r>
              <a:rPr lang="en"/>
              <a:t> versa.</a:t>
            </a:r>
            <a:endParaRPr/>
          </a:p>
        </p:txBody>
      </p:sp>
      <p:pic>
        <p:nvPicPr>
          <p:cNvPr id="101" name="Google Shape;101;p19"/>
          <p:cNvPicPr preferRelativeResize="0"/>
          <p:nvPr/>
        </p:nvPicPr>
        <p:blipFill>
          <a:blip r:embed="rId3">
            <a:alphaModFix/>
          </a:blip>
          <a:stretch>
            <a:fillRect/>
          </a:stretch>
        </p:blipFill>
        <p:spPr>
          <a:xfrm>
            <a:off x="-6" y="3207225"/>
            <a:ext cx="2093750" cy="1936275"/>
          </a:xfrm>
          <a:prstGeom prst="rect">
            <a:avLst/>
          </a:prstGeom>
          <a:noFill/>
          <a:ln>
            <a:noFill/>
          </a:ln>
        </p:spPr>
      </p:pic>
      <p:pic>
        <p:nvPicPr>
          <p:cNvPr id="102" name="Google Shape;102;p19"/>
          <p:cNvPicPr preferRelativeResize="0"/>
          <p:nvPr/>
        </p:nvPicPr>
        <p:blipFill>
          <a:blip r:embed="rId4">
            <a:alphaModFix/>
          </a:blip>
          <a:stretch>
            <a:fillRect/>
          </a:stretch>
        </p:blipFill>
        <p:spPr>
          <a:xfrm>
            <a:off x="2093750" y="3207225"/>
            <a:ext cx="1936275" cy="1936275"/>
          </a:xfrm>
          <a:prstGeom prst="rect">
            <a:avLst/>
          </a:prstGeom>
          <a:noFill/>
          <a:ln>
            <a:noFill/>
          </a:ln>
        </p:spPr>
      </p:pic>
      <p:pic>
        <p:nvPicPr>
          <p:cNvPr id="103" name="Google Shape;103;p19"/>
          <p:cNvPicPr preferRelativeResize="0"/>
          <p:nvPr/>
        </p:nvPicPr>
        <p:blipFill>
          <a:blip r:embed="rId5">
            <a:alphaModFix/>
          </a:blip>
          <a:stretch>
            <a:fillRect/>
          </a:stretch>
        </p:blipFill>
        <p:spPr>
          <a:xfrm>
            <a:off x="5192476" y="3113825"/>
            <a:ext cx="1706974" cy="2029675"/>
          </a:xfrm>
          <a:prstGeom prst="rect">
            <a:avLst/>
          </a:prstGeom>
          <a:noFill/>
          <a:ln>
            <a:noFill/>
          </a:ln>
        </p:spPr>
      </p:pic>
      <p:pic>
        <p:nvPicPr>
          <p:cNvPr id="104" name="Google Shape;104;p19"/>
          <p:cNvPicPr preferRelativeResize="0"/>
          <p:nvPr/>
        </p:nvPicPr>
        <p:blipFill>
          <a:blip r:embed="rId6">
            <a:alphaModFix/>
          </a:blip>
          <a:stretch>
            <a:fillRect/>
          </a:stretch>
        </p:blipFill>
        <p:spPr>
          <a:xfrm>
            <a:off x="6937123" y="3674898"/>
            <a:ext cx="2206875" cy="1468600"/>
          </a:xfrm>
          <a:prstGeom prst="rect">
            <a:avLst/>
          </a:prstGeom>
          <a:noFill/>
          <a:ln>
            <a:noFill/>
          </a:ln>
        </p:spPr>
      </p:pic>
      <p:sp>
        <p:nvSpPr>
          <p:cNvPr id="105" name="Google Shape;105;p19"/>
          <p:cNvSpPr txBox="1"/>
          <p:nvPr/>
        </p:nvSpPr>
        <p:spPr>
          <a:xfrm>
            <a:off x="170925" y="2804850"/>
            <a:ext cx="17070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AMD MB</a:t>
            </a:r>
            <a:endParaRPr sz="1800">
              <a:solidFill>
                <a:schemeClr val="lt2"/>
              </a:solidFill>
            </a:endParaRPr>
          </a:p>
        </p:txBody>
      </p:sp>
      <p:sp>
        <p:nvSpPr>
          <p:cNvPr id="106" name="Google Shape;106;p19"/>
          <p:cNvSpPr txBox="1"/>
          <p:nvPr/>
        </p:nvSpPr>
        <p:spPr>
          <a:xfrm>
            <a:off x="2237650" y="2804850"/>
            <a:ext cx="17070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Ryzen CPU</a:t>
            </a:r>
            <a:endParaRPr sz="1800">
              <a:solidFill>
                <a:schemeClr val="lt2"/>
              </a:solidFill>
            </a:endParaRPr>
          </a:p>
        </p:txBody>
      </p:sp>
      <p:sp>
        <p:nvSpPr>
          <p:cNvPr id="107" name="Google Shape;107;p19"/>
          <p:cNvSpPr txBox="1"/>
          <p:nvPr/>
        </p:nvSpPr>
        <p:spPr>
          <a:xfrm>
            <a:off x="5392125" y="2571750"/>
            <a:ext cx="14064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Intel MB</a:t>
            </a:r>
            <a:endParaRPr sz="1800">
              <a:solidFill>
                <a:schemeClr val="lt2"/>
              </a:solidFill>
            </a:endParaRPr>
          </a:p>
        </p:txBody>
      </p:sp>
      <p:sp>
        <p:nvSpPr>
          <p:cNvPr id="108" name="Google Shape;108;p19"/>
          <p:cNvSpPr txBox="1"/>
          <p:nvPr/>
        </p:nvSpPr>
        <p:spPr>
          <a:xfrm>
            <a:off x="7186925" y="3271025"/>
            <a:ext cx="18570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Intel CPU</a:t>
            </a:r>
            <a:endParaRPr sz="180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 Cooler</a:t>
            </a:r>
            <a:endParaRPr/>
          </a:p>
        </p:txBody>
      </p:sp>
      <p:sp>
        <p:nvSpPr>
          <p:cNvPr id="114" name="Google Shape;114;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are 3 Options to cooling a CPU. </a:t>
            </a:r>
            <a:endParaRPr/>
          </a:p>
          <a:p>
            <a:pPr indent="-342900" lvl="0" marL="457200" rtl="0" algn="l">
              <a:spcBef>
                <a:spcPts val="1200"/>
              </a:spcBef>
              <a:spcAft>
                <a:spcPts val="0"/>
              </a:spcAft>
              <a:buSzPts val="1800"/>
              <a:buAutoNum type="arabicPeriod"/>
            </a:pPr>
            <a:r>
              <a:rPr lang="en"/>
              <a:t>Liquid cooling is an all in one </a:t>
            </a:r>
            <a:r>
              <a:rPr lang="en"/>
              <a:t>system that uses liquid and a pump to continuously pump in cool liquid onto the CPU</a:t>
            </a:r>
            <a:endParaRPr/>
          </a:p>
          <a:p>
            <a:pPr indent="-342900" lvl="0" marL="457200" rtl="0" algn="l">
              <a:spcBef>
                <a:spcPts val="0"/>
              </a:spcBef>
              <a:spcAft>
                <a:spcPts val="0"/>
              </a:spcAft>
              <a:buSzPts val="1800"/>
              <a:buAutoNum type="arabicPeriod"/>
            </a:pPr>
            <a:r>
              <a:rPr lang="en"/>
              <a:t>Fan Cooling is the traditional with a Fan attached to a Heatsink to disperse the heat</a:t>
            </a:r>
            <a:endParaRPr/>
          </a:p>
          <a:p>
            <a:pPr indent="-342900" lvl="0" marL="457200" rtl="0" algn="l">
              <a:spcBef>
                <a:spcPts val="0"/>
              </a:spcBef>
              <a:spcAft>
                <a:spcPts val="0"/>
              </a:spcAft>
              <a:buSzPts val="1800"/>
              <a:buAutoNum type="arabicPeriod"/>
            </a:pPr>
            <a:r>
              <a:rPr lang="en"/>
              <a:t>Water cooling which requires a radiator, pump and custom tubing that gives the best cooling at a premium cost.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Coolers</a:t>
            </a:r>
            <a:endParaRPr/>
          </a:p>
        </p:txBody>
      </p:sp>
      <p:sp>
        <p:nvSpPr>
          <p:cNvPr id="120" name="Google Shape;120;p21"/>
          <p:cNvSpPr txBox="1"/>
          <p:nvPr>
            <p:ph idx="1" type="body"/>
          </p:nvPr>
        </p:nvSpPr>
        <p:spPr>
          <a:xfrm>
            <a:off x="5361050" y="3511875"/>
            <a:ext cx="3471300" cy="1056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1" name="Google Shape;121;p21"/>
          <p:cNvPicPr preferRelativeResize="0"/>
          <p:nvPr/>
        </p:nvPicPr>
        <p:blipFill>
          <a:blip r:embed="rId3">
            <a:alphaModFix/>
          </a:blip>
          <a:stretch>
            <a:fillRect/>
          </a:stretch>
        </p:blipFill>
        <p:spPr>
          <a:xfrm>
            <a:off x="0" y="1856950"/>
            <a:ext cx="3233975" cy="3286550"/>
          </a:xfrm>
          <a:prstGeom prst="rect">
            <a:avLst/>
          </a:prstGeom>
          <a:noFill/>
          <a:ln>
            <a:noFill/>
          </a:ln>
        </p:spPr>
      </p:pic>
      <p:pic>
        <p:nvPicPr>
          <p:cNvPr id="122" name="Google Shape;122;p21"/>
          <p:cNvPicPr preferRelativeResize="0"/>
          <p:nvPr/>
        </p:nvPicPr>
        <p:blipFill>
          <a:blip r:embed="rId4">
            <a:alphaModFix/>
          </a:blip>
          <a:stretch>
            <a:fillRect/>
          </a:stretch>
        </p:blipFill>
        <p:spPr>
          <a:xfrm>
            <a:off x="6479875" y="1856950"/>
            <a:ext cx="2664125" cy="3286550"/>
          </a:xfrm>
          <a:prstGeom prst="rect">
            <a:avLst/>
          </a:prstGeom>
          <a:noFill/>
          <a:ln>
            <a:noFill/>
          </a:ln>
        </p:spPr>
      </p:pic>
      <p:pic>
        <p:nvPicPr>
          <p:cNvPr id="123" name="Google Shape;123;p21"/>
          <p:cNvPicPr preferRelativeResize="0"/>
          <p:nvPr/>
        </p:nvPicPr>
        <p:blipFill>
          <a:blip r:embed="rId5">
            <a:alphaModFix/>
          </a:blip>
          <a:stretch>
            <a:fillRect/>
          </a:stretch>
        </p:blipFill>
        <p:spPr>
          <a:xfrm>
            <a:off x="3233975" y="1837525"/>
            <a:ext cx="3233974" cy="3325401"/>
          </a:xfrm>
          <a:prstGeom prst="rect">
            <a:avLst/>
          </a:prstGeom>
          <a:noFill/>
          <a:ln>
            <a:noFill/>
          </a:ln>
        </p:spPr>
      </p:pic>
      <p:sp>
        <p:nvSpPr>
          <p:cNvPr id="124" name="Google Shape;124;p21"/>
          <p:cNvSpPr txBox="1"/>
          <p:nvPr/>
        </p:nvSpPr>
        <p:spPr>
          <a:xfrm>
            <a:off x="163150" y="1336375"/>
            <a:ext cx="27972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Fan Heatsink</a:t>
            </a:r>
            <a:endParaRPr sz="1800">
              <a:solidFill>
                <a:schemeClr val="lt2"/>
              </a:solidFill>
            </a:endParaRPr>
          </a:p>
        </p:txBody>
      </p:sp>
      <p:sp>
        <p:nvSpPr>
          <p:cNvPr id="125" name="Google Shape;125;p21"/>
          <p:cNvSpPr txBox="1"/>
          <p:nvPr/>
        </p:nvSpPr>
        <p:spPr>
          <a:xfrm>
            <a:off x="3511875" y="1398525"/>
            <a:ext cx="28671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Liquid Cooler</a:t>
            </a:r>
            <a:endParaRPr sz="1800">
              <a:solidFill>
                <a:schemeClr val="lt2"/>
              </a:solidFill>
            </a:endParaRPr>
          </a:p>
        </p:txBody>
      </p:sp>
      <p:sp>
        <p:nvSpPr>
          <p:cNvPr id="126" name="Google Shape;126;p21"/>
          <p:cNvSpPr txBox="1"/>
          <p:nvPr/>
        </p:nvSpPr>
        <p:spPr>
          <a:xfrm>
            <a:off x="6542025" y="1421850"/>
            <a:ext cx="24630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Water Cooled</a:t>
            </a:r>
            <a:endParaRPr sz="1800">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